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6" r:id="rId2"/>
    <p:sldId id="297" r:id="rId3"/>
    <p:sldId id="287" r:id="rId4"/>
    <p:sldId id="286" r:id="rId5"/>
    <p:sldId id="298" r:id="rId6"/>
    <p:sldId id="288" r:id="rId7"/>
    <p:sldId id="289" r:id="rId8"/>
    <p:sldId id="283" r:id="rId9"/>
    <p:sldId id="285" r:id="rId10"/>
    <p:sldId id="291" r:id="rId11"/>
    <p:sldId id="292" r:id="rId12"/>
    <p:sldId id="295" r:id="rId13"/>
    <p:sldId id="296" r:id="rId14"/>
    <p:sldId id="299" r:id="rId15"/>
    <p:sldId id="277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4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38424" y="-738957"/>
            <a:ext cx="10974169" cy="12130857"/>
          </a:xfrm>
          <a:prstGeom prst="rect">
            <a:avLst/>
          </a:prstGeom>
          <a:solidFill>
            <a:srgbClr val="F8FFEF">
              <a:alpha val="94901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593" r="3479"/>
          <a:stretch>
            <a:fillRect/>
          </a:stretch>
        </p:blipFill>
        <p:spPr>
          <a:xfrm>
            <a:off x="747664" y="723900"/>
            <a:ext cx="6260877" cy="888760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338424" y="6210300"/>
            <a:ext cx="9339976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10"/>
              </a:lnSpc>
            </a:pPr>
            <a:r>
              <a:rPr lang="ru-RU" sz="5400" b="1" dirty="0" smtClean="0">
                <a:latin typeface="+mj-lt"/>
              </a:rPr>
              <a:t>Создание «Дубового острова» на территории Гурьевского муниципального округа</a:t>
            </a:r>
            <a:endParaRPr lang="en-US" sz="5400" b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737839"/>
            <a:ext cx="8077200" cy="45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122533"/>
            <a:ext cx="6868514" cy="3042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42900"/>
            <a:ext cx="5334766" cy="35472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7397346"/>
            <a:ext cx="4720817" cy="2520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10600" y="2019300"/>
            <a:ext cx="8686800" cy="731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Гурьевский </a:t>
            </a:r>
            <a:r>
              <a:rPr lang="ru-RU" sz="2000" dirty="0">
                <a:solidFill>
                  <a:schemeClr val="tx1"/>
                </a:solidFill>
              </a:rPr>
              <a:t>район на карте расположен в юго-западной части </a:t>
            </a:r>
            <a:r>
              <a:rPr lang="ru-RU" sz="2000" dirty="0" smtClean="0">
                <a:solidFill>
                  <a:schemeClr val="tx1"/>
                </a:solidFill>
              </a:rPr>
              <a:t>Кемеровской области</a:t>
            </a:r>
            <a:r>
              <a:rPr lang="ru-RU" sz="2000" dirty="0">
                <a:solidFill>
                  <a:schemeClr val="tx1"/>
                </a:solidFill>
              </a:rPr>
              <a:t> в котловане на берегах реки Малый Бачат.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Вместе </a:t>
            </a:r>
            <a:r>
              <a:rPr lang="ru-RU" sz="2000" dirty="0">
                <a:solidFill>
                  <a:schemeClr val="tx1"/>
                </a:solidFill>
              </a:rPr>
              <a:t>с административным центром – </a:t>
            </a:r>
            <a:r>
              <a:rPr lang="ru-RU" sz="2000" b="1" dirty="0">
                <a:solidFill>
                  <a:schemeClr val="tx1"/>
                </a:solidFill>
              </a:rPr>
              <a:t>Гурьевском</a:t>
            </a:r>
            <a:r>
              <a:rPr lang="ru-RU" sz="2000" dirty="0">
                <a:solidFill>
                  <a:schemeClr val="tx1"/>
                </a:solidFill>
              </a:rPr>
              <a:t>, и подчиненным ему городом Салаиром, территориальная единица </a:t>
            </a:r>
            <a:r>
              <a:rPr lang="ru-RU" sz="2000" dirty="0" smtClean="0">
                <a:solidFill>
                  <a:schemeClr val="tx1"/>
                </a:solidFill>
              </a:rPr>
              <a:t>образует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Гурьевский муниципальный округ.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В состав района входит 2 городских и 7 сельских </a:t>
            </a:r>
            <a:r>
              <a:rPr lang="ru-RU" sz="2000" dirty="0" smtClean="0">
                <a:solidFill>
                  <a:schemeClr val="tx1"/>
                </a:solidFill>
              </a:rPr>
              <a:t>территорий, </a:t>
            </a:r>
            <a:r>
              <a:rPr lang="ru-RU" sz="2000" dirty="0">
                <a:solidFill>
                  <a:schemeClr val="tx1"/>
                </a:solidFill>
              </a:rPr>
              <a:t>которые объединяют 31 населенный пункт.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Обширные </a:t>
            </a:r>
            <a:r>
              <a:rPr lang="ru-RU" sz="2400" b="1" dirty="0">
                <a:solidFill>
                  <a:srgbClr val="FF0000"/>
                </a:solidFill>
              </a:rPr>
              <a:t>леса территории входят в Западно-Сибирский подтаежно-лесостепной район.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 </a:t>
            </a:r>
            <a:r>
              <a:rPr lang="ru-RU" sz="2000" dirty="0">
                <a:solidFill>
                  <a:schemeClr val="tx1"/>
                </a:solidFill>
              </a:rPr>
              <a:t>карте Гурьевского района отмечено несколько рек, в числе которых Большой Бачат, Малый Бачат, Ур Малая Толмовая, Малый Салаирчик.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Местность богата различными полезными ископаемыми. Имеются крупные месторождения каменного угля, руд цветных, черных, благородных металлов, глины, кирпичных суглинков, фосфоритов, мраморов. Рельеф – низкогорный, холмистый. Административный центр находится в северо-восточных предгорьях Салаирского кряжа.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7000" y="342900"/>
            <a:ext cx="112776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Географическое положение Гурьевского района на карте</a:t>
            </a:r>
          </a:p>
        </p:txBody>
      </p:sp>
    </p:spTree>
    <p:extLst>
      <p:ext uri="{BB962C8B-B14F-4D97-AF65-F5344CB8AC3E}">
        <p14:creationId xmlns:p14="http://schemas.microsoft.com/office/powerpoint/2010/main" val="28638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57300"/>
            <a:ext cx="5144783" cy="53010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247900"/>
            <a:ext cx="4419600" cy="60472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1068676" y="1409700"/>
            <a:ext cx="6019800" cy="6324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Лесохозяйственный регламент Гурьевского лесничества Кемеровской области включает, в том числе, СОЗДАНИЕ ЛЕСНЫХ ПЛАНТАЦИЙ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2476500"/>
            <a:ext cx="7848600" cy="6400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914400" y="647700"/>
            <a:ext cx="16383000" cy="1371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Характеристика лесных и нелесных земель лесного фонда на территории Лесничества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96450" y="3009900"/>
            <a:ext cx="7620000" cy="5486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Анализ данных таблицы показал, что из общей площади земель (132223 гектара) 94,1% приходится на лесные земли, в том числе 93% - на лес.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Лесовосстановлению подлежат 841  </a:t>
            </a:r>
            <a:r>
              <a:rPr lang="ru-RU" sz="2800" dirty="0" smtClean="0">
                <a:solidFill>
                  <a:schemeClr val="tx1"/>
                </a:solidFill>
              </a:rPr>
              <a:t>гектар </a:t>
            </a:r>
            <a:r>
              <a:rPr lang="ru-RU" sz="2800" dirty="0" smtClean="0">
                <a:solidFill>
                  <a:schemeClr val="tx1"/>
                </a:solidFill>
              </a:rPr>
              <a:t>земли (0,6%)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206" y="3086100"/>
            <a:ext cx="11542194" cy="60925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762000" y="723900"/>
            <a:ext cx="16687800" cy="16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Перечень особо охраняемых природных территорий на территории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Гурьевского лесничества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2476500"/>
            <a:ext cx="4893190" cy="6524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13" y="2194292"/>
            <a:ext cx="4440756" cy="592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978" y="3924300"/>
            <a:ext cx="4224116" cy="56321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4600" y="3086100"/>
            <a:ext cx="3962400" cy="704426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71600" y="504309"/>
            <a:ext cx="15392400" cy="121019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Лабораторное оборудование центра «Точка роста»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4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9101"/>
            <a:ext cx="7849736" cy="937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63200" y="3848100"/>
            <a:ext cx="6377354" cy="4495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83450" y="1943100"/>
            <a:ext cx="97886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ДействуйЛокальноМыслиГлобально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11000" y="2933700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  <a:p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77875"/>
            <a:ext cx="8451449" cy="5600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372099"/>
            <a:ext cx="9144000" cy="493241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0576946" y="571500"/>
            <a:ext cx="7101454" cy="92202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Главными экологическими проблемами </a:t>
            </a:r>
            <a:r>
              <a:rPr lang="ru-RU" sz="2800" b="1" dirty="0" smtClean="0">
                <a:solidFill>
                  <a:schemeClr val="tx1"/>
                </a:solidFill>
              </a:rPr>
              <a:t>Кузбасса являются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 - загрязнение атмосферы вредными выбросами;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 - загрязнение водных артерий; </a:t>
            </a:r>
          </a:p>
          <a:p>
            <a:pPr marL="342900" indent="-342900" algn="ctr">
              <a:buFontTx/>
              <a:buChar char="-"/>
            </a:pPr>
            <a:r>
              <a:rPr lang="ru-RU" sz="2800" dirty="0">
                <a:solidFill>
                  <a:schemeClr val="tx1"/>
                </a:solidFill>
              </a:rPr>
              <a:t>разрушение земель и уничтожение сельскохозяйственных угодий;</a:t>
            </a:r>
          </a:p>
          <a:p>
            <a:pPr marL="342900" indent="-342900" algn="ctr">
              <a:buFontTx/>
              <a:buChar char="-"/>
            </a:pPr>
            <a:r>
              <a:rPr lang="ru-RU" sz="2800" dirty="0">
                <a:solidFill>
                  <a:schemeClr val="tx1"/>
                </a:solidFill>
              </a:rPr>
              <a:t> загрязнение отходами производства и потребления.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76300"/>
            <a:ext cx="7467600" cy="8976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626" y="647700"/>
            <a:ext cx="8966736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353300"/>
            <a:ext cx="15440841" cy="2371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423" y="1121528"/>
            <a:ext cx="9272267" cy="4611128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10972800" y="5819078"/>
            <a:ext cx="990600" cy="144780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4000" y="1333500"/>
            <a:ext cx="5562600" cy="2971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ЦЕЛИ УСТОЙЧИВОГО РАЗВИТИЯ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268" y="3461648"/>
            <a:ext cx="3962743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98" y="4224183"/>
            <a:ext cx="8023302" cy="4899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821" y="4311763"/>
            <a:ext cx="7897125" cy="481198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914400" y="495300"/>
            <a:ext cx="16535400" cy="124328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НОВИЗНА ПРОЕКТА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400300"/>
            <a:ext cx="9220200" cy="15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Акция «Посади дерево»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2022 год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5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500"/>
            <a:ext cx="16230600" cy="76200"/>
          </a:xfrm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095500"/>
            <a:ext cx="16230600" cy="7467600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114800" y="952500"/>
            <a:ext cx="13030200" cy="8305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ЦЕЛЬ:</a:t>
            </a:r>
          </a:p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Посадить дубовый лес на территории Гурьевского муниципального округа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77" y="1333500"/>
            <a:ext cx="527280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7800" y="0"/>
            <a:ext cx="16078200" cy="1866900"/>
          </a:xfrm>
        </p:spPr>
        <p:txBody>
          <a:bodyPr/>
          <a:lstStyle/>
          <a:p>
            <a:pPr algn="l"/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7543800" cy="6972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I </a:t>
            </a:r>
            <a:r>
              <a:rPr lang="ru-RU" sz="3200" b="1" dirty="0" smtClean="0">
                <a:solidFill>
                  <a:srgbClr val="C00000"/>
                </a:solidFill>
              </a:rPr>
              <a:t>этап: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выращивание саженцев </a:t>
            </a:r>
            <a:r>
              <a:rPr lang="ru-RU" sz="3200" b="1" dirty="0" smtClean="0">
                <a:solidFill>
                  <a:srgbClr val="C00000"/>
                </a:solidFill>
              </a:rPr>
              <a:t>дуба на пришкольном участке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991600" y="2362200"/>
            <a:ext cx="8534400" cy="69723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II </a:t>
            </a:r>
            <a:r>
              <a:rPr lang="ru-RU" sz="3200" b="1" dirty="0">
                <a:solidFill>
                  <a:srgbClr val="C00000"/>
                </a:solidFill>
              </a:rPr>
              <a:t>этап: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посадка </a:t>
            </a:r>
            <a:r>
              <a:rPr lang="ru-RU" sz="3200" b="1" dirty="0" smtClean="0">
                <a:solidFill>
                  <a:srgbClr val="C00000"/>
                </a:solidFill>
              </a:rPr>
              <a:t>саженцев на территории Гурьевского района</a:t>
            </a:r>
            <a:endParaRPr lang="ru-RU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3000" y="4076701"/>
            <a:ext cx="6934200" cy="525779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- Покупка семян дуба</a:t>
            </a:r>
            <a:r>
              <a:rPr lang="ru-RU" sz="3600" dirty="0">
                <a:solidFill>
                  <a:schemeClr val="tx1"/>
                </a:solidFill>
              </a:rPr>
              <a:t>;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- Посев желудей;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- Стратификация семян;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- Выбор места для посева семян на пришкольном участке;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- Уход за саженцами на  пришкольном участке.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25000" y="4076700"/>
            <a:ext cx="7467600" cy="525779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-Изучение лесохозяйственного регламента Гурьевского лесничества;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- Обращение к администрации Гурьевского МО по вопросу предоставления земли для высадки саженцев дуба;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- Исследование свойств почвы предоставленного участка;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- Посадка выращенных саженцев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7800" y="723900"/>
            <a:ext cx="15544800" cy="8382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ЗАДАЧИ: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867400" y="1866900"/>
            <a:ext cx="1828800" cy="8382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9906000" y="1866900"/>
            <a:ext cx="1676400" cy="1066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100"/>
            <a:ext cx="6781800" cy="50863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62000" y="6057900"/>
            <a:ext cx="3200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Посев семян дуба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</a:rPr>
              <a:t>сень 2020 года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172" y="1402612"/>
            <a:ext cx="3689830" cy="49197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0" y="639109"/>
            <a:ext cx="3888221" cy="518576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9296400" y="6819900"/>
            <a:ext cx="7696200" cy="2057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Стратификация семян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</a:rPr>
              <a:t>сень 2020 года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026" y="4406531"/>
            <a:ext cx="4108173" cy="547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186753"/>
            <a:ext cx="7395089" cy="5541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6232864"/>
            <a:ext cx="8839200" cy="3630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9815" y="586564"/>
            <a:ext cx="3499700" cy="734829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09600" y="571500"/>
            <a:ext cx="12652889" cy="1295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Посадка проростков дуба в открытый грунт </a:t>
            </a:r>
            <a:r>
              <a:rPr lang="ru-RU" sz="3600" b="1" dirty="0" smtClean="0">
                <a:solidFill>
                  <a:schemeClr val="tx1"/>
                </a:solidFill>
              </a:rPr>
              <a:t>на пришкольном участке(весна 2022 </a:t>
            </a:r>
            <a:r>
              <a:rPr lang="ru-RU" sz="3600" b="1" dirty="0" smtClean="0">
                <a:solidFill>
                  <a:schemeClr val="tx1"/>
                </a:solidFill>
              </a:rPr>
              <a:t>года)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20800" y="8343900"/>
            <a:ext cx="3768715" cy="1447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Саженцы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(май 2023 года)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168146"/>
            <a:ext cx="4572000" cy="50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273</Words>
  <Application>Microsoft Office PowerPoint</Application>
  <PresentationFormat>Произвольный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"Дубовый остров"</dc:title>
  <cp:lastModifiedBy>Учительская №1</cp:lastModifiedBy>
  <cp:revision>104</cp:revision>
  <dcterms:created xsi:type="dcterms:W3CDTF">2006-08-16T00:00:00Z</dcterms:created>
  <dcterms:modified xsi:type="dcterms:W3CDTF">2023-05-10T07:28:23Z</dcterms:modified>
  <dc:identifier>DAEZAEqFLVU</dc:identifier>
</cp:coreProperties>
</file>